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74" r:id="rId2"/>
  </p:sldMasterIdLst>
  <p:notesMasterIdLst>
    <p:notesMasterId r:id="rId30"/>
  </p:notesMasterIdLst>
  <p:sldIdLst>
    <p:sldId id="301" r:id="rId3"/>
    <p:sldId id="265" r:id="rId4"/>
    <p:sldId id="638" r:id="rId5"/>
    <p:sldId id="721" r:id="rId6"/>
    <p:sldId id="722" r:id="rId7"/>
    <p:sldId id="720" r:id="rId8"/>
    <p:sldId id="724" r:id="rId9"/>
    <p:sldId id="680" r:id="rId10"/>
    <p:sldId id="725" r:id="rId11"/>
    <p:sldId id="727" r:id="rId12"/>
    <p:sldId id="704" r:id="rId13"/>
    <p:sldId id="711" r:id="rId14"/>
    <p:sldId id="736" r:id="rId15"/>
    <p:sldId id="712" r:id="rId16"/>
    <p:sldId id="728" r:id="rId17"/>
    <p:sldId id="729" r:id="rId18"/>
    <p:sldId id="730" r:id="rId19"/>
    <p:sldId id="731" r:id="rId20"/>
    <p:sldId id="732" r:id="rId21"/>
    <p:sldId id="733" r:id="rId22"/>
    <p:sldId id="714" r:id="rId23"/>
    <p:sldId id="715" r:id="rId24"/>
    <p:sldId id="716" r:id="rId25"/>
    <p:sldId id="717" r:id="rId26"/>
    <p:sldId id="719" r:id="rId27"/>
    <p:sldId id="734" r:id="rId28"/>
    <p:sldId id="735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3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13"/>
    <p:restoredTop sz="96348"/>
  </p:normalViewPr>
  <p:slideViewPr>
    <p:cSldViewPr snapToGrid="0">
      <p:cViewPr varScale="1">
        <p:scale>
          <a:sx n="119" d="100"/>
          <a:sy n="119" d="100"/>
        </p:scale>
        <p:origin x="21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9.fntdata"/><Relationship Id="rId21" Type="http://schemas.openxmlformats.org/officeDocument/2006/relationships/slide" Target="slides/slide19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6.fntdata"/><Relationship Id="rId61" Type="http://customschemas.google.com/relationships/presentationmetadata" Target="meta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65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2160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2945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9811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06911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829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1887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8837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1004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271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827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1786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7010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496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363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2209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1280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2341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015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4441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168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6030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6949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15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408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48DD31A1-CAE8-4E2E-84BB-DD354C4A9CC2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67D193E-B716-4D9F-A381-280F8B0F5F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351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FF4EE7C-CD61-4A6E-802E-7C8ED360D758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2D228CB-9D5D-42FB-911D-669D2089E4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99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4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258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1"/>
            <a:ext cx="4011084" cy="46905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2F808C9-B8B2-4E1D-BBAA-A9726590BA71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84B3757-017F-4F5D-ACA4-1E826C9540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5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726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9"/>
            <a:ext cx="7315200" cy="8043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2DDECC6C-7443-47A8-AE5B-220135DA7A5B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A6679B6-1F98-4296-918F-0305E900E4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891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4D441AF-DD11-4388-9155-58332CB9E70C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648C436-6C27-4BF4-A04C-D2B1BEAACF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066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5169"/>
            <a:ext cx="2743200" cy="585046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5169"/>
            <a:ext cx="8026400" cy="585046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72AE81-4200-4773-A6CA-852C6F7797DA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B7377638-3B2B-4A12-92CD-00486D9375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7"/>
            <a:ext cx="10363200" cy="14689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540B098-39F1-4256-BB58-F10AA05FDECB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AA6DA61-F5F5-4BD7-BAFA-B16432FD47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947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CF54AC6-DC01-47B4-84E3-35E7D762A4A8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91BE0F17-D01A-4D23-BC5F-2688417570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72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6"/>
            <a:ext cx="10363200" cy="150071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1E73F40D-86E6-4C15-B9C3-7E392B06B9B5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8B9C40E0-CF51-48B7-8D8F-19488C69BF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622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43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CE17FFF2-5061-4878-8F3B-EC1C520F078F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84E7276-5C52-425E-9675-9303C21968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4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4585"/>
            <a:ext cx="5386917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5935"/>
            <a:ext cx="5386917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4585"/>
            <a:ext cx="5389033" cy="64134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5935"/>
            <a:ext cx="5389033" cy="39497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5E42E38B-D87F-4040-A9B8-DFF1A7A2989B}" type="datetimeFigureOut">
              <a:rPr lang="en-US"/>
              <a:pPr>
                <a:defRPr/>
              </a:pPr>
              <a:t>7/20/24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6183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618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mtClean="0"/>
            </a:lvl1pPr>
          </a:lstStyle>
          <a:p>
            <a:pPr>
              <a:defRPr/>
            </a:pPr>
            <a:fld id="{A30E4D7C-921C-4939-B297-1C6A9DB904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1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5167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6515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Model Building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robustness of predictions.</a:t>
            </a:r>
          </a:p>
        </p:txBody>
      </p:sp>
      <p:pic>
        <p:nvPicPr>
          <p:cNvPr id="3" name="Picture 2" descr="05_03">
            <a:extLst>
              <a:ext uri="{FF2B5EF4-FFF2-40B4-BE49-F238E27FC236}">
                <a16:creationId xmlns:a16="http://schemas.microsoft.com/office/drawing/2014/main" id="{354F242E-827E-7883-DB10-710E4234F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92" y="3109410"/>
            <a:ext cx="5811740" cy="34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4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</a:t>
            </a:r>
            <a:endParaRPr dirty="0"/>
          </a:p>
        </p:txBody>
      </p:sp>
      <p:pic>
        <p:nvPicPr>
          <p:cNvPr id="6" name="Picture 5" descr="eq05_p266a">
            <a:extLst>
              <a:ext uri="{FF2B5EF4-FFF2-40B4-BE49-F238E27FC236}">
                <a16:creationId xmlns:a16="http://schemas.microsoft.com/office/drawing/2014/main" id="{4AE51BF2-719B-46DF-8FFB-E74BA6896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25" y="1554031"/>
            <a:ext cx="9489196" cy="231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evorzugt Konvention Schüssel vb net linear regression Maske treten Frieden">
            <a:extLst>
              <a:ext uri="{FF2B5EF4-FFF2-40B4-BE49-F238E27FC236}">
                <a16:creationId xmlns:a16="http://schemas.microsoft.com/office/drawing/2014/main" id="{232F4739-3A41-4F3A-98A2-7B79EF6FC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90" y="4012705"/>
            <a:ext cx="3739991" cy="246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ualization trick for multivariate regression problems">
            <a:extLst>
              <a:ext uri="{FF2B5EF4-FFF2-40B4-BE49-F238E27FC236}">
                <a16:creationId xmlns:a16="http://schemas.microsoft.com/office/drawing/2014/main" id="{B9AE23C9-5C6F-4AD1-BF5A-AB1BD7FB5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57" y="3823981"/>
            <a:ext cx="3739991" cy="276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728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Train/Test Split to Measure Performance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Simulates how your model would perform with new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Usually more data assigned to training (i.e., 70%, 80%)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8A4B09-EA46-58AA-38AA-C5CF252D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045400"/>
            <a:ext cx="8162303" cy="127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k-Fold Cross-Validation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Similar to train/test split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Allows to use ALL data for training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158974-E4AD-A13D-BEA3-56C921B1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958" y="2817159"/>
            <a:ext cx="56134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6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Mean Squared Error (MSE)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Average of the squared errors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𝐌𝐒𝐄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851" y="4130542"/>
            <a:ext cx="8982188" cy="112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EA1A01E2-E86F-AED2-880E-19A86A875909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5219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Root Mean Squared Error (RMSE)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Square root of MSE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𝐑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𝐌𝐒𝐄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nary>
                                <m:naryPr>
                                  <m:chr m:val="∑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  <m:t>𝒚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num>
                            <m:den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124" y="4420999"/>
            <a:ext cx="6475751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A10BFE-CC87-9D51-EAB5-3E4A72574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123" y="5480452"/>
            <a:ext cx="6475751" cy="845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D0A03FB5-C9CA-0788-08F5-253A9436950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905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Mean Absolute Error (MAE)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Absolute value of the errors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>
                          <a:latin typeface="Cambria Math" panose="02040503050406030204" pitchFamily="18" charset="0"/>
                        </a:rPr>
                        <m:t>𝐌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b="1">
                          <a:latin typeface="Cambria Math" panose="02040503050406030204" pitchFamily="18" charset="0"/>
                        </a:rPr>
                        <m:t>𝐄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</m:acc>
                                </m:e>
                              </m:d>
                            </m:e>
                          </m:nary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5" y="3991970"/>
            <a:ext cx="6514170" cy="81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4F9C8-612D-8206-EDBF-FAF8E826ED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4" y="5090191"/>
            <a:ext cx="6527580" cy="81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2627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R</a:t>
            </a:r>
            <a:r>
              <a:rPr lang="en-US" baseline="30000" dirty="0"/>
              <a:t>2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SSR/SST (Explained / Total Variation)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p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146955"/>
            <a:ext cx="6514170" cy="81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F098AF-0DEA-B278-E9AD-38BA3C8BF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8" y="5083175"/>
            <a:ext cx="6514169" cy="1478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C7B010B8-34FA-9F33-736E-CBCD24E55542}"/>
              </a:ext>
            </a:extLst>
          </p:cNvPr>
          <p:cNvSpPr/>
          <p:nvPr/>
        </p:nvSpPr>
        <p:spPr>
          <a:xfrm>
            <a:off x="262467" y="711200"/>
            <a:ext cx="575731" cy="575733"/>
          </a:xfrm>
          <a:prstGeom prst="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66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Complexity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The model degrees of freedom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measure model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We use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for the trained model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Quantitative (Numeric) Predictors</a:t>
                </a:r>
                <a:r>
                  <a:rPr lang="en-US" dirty="0"/>
                  <a:t>: contribute 1 model </a:t>
                </a:r>
                <a:r>
                  <a:rPr lang="en-US" dirty="0" err="1"/>
                  <a:t>df</a:t>
                </a: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Categorical Predictors: </a:t>
                </a:r>
                <a:r>
                  <a:rPr lang="en-US" dirty="0"/>
                  <a:t>contribute (# levels – 1) model </a:t>
                </a:r>
                <a:r>
                  <a:rPr lang="en-US" dirty="0" err="1"/>
                  <a:t>df</a:t>
                </a:r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Down Arrow 1">
            <a:extLst>
              <a:ext uri="{FF2B5EF4-FFF2-40B4-BE49-F238E27FC236}">
                <a16:creationId xmlns:a16="http://schemas.microsoft.com/office/drawing/2014/main" id="{95563813-A3E0-3B6F-4F05-BD82A7D85ADB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4042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Akaike Information Criterion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AIC balances model performance (SSE) and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𝐀𝐈𝐂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5" y="3991970"/>
            <a:ext cx="6184900" cy="77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3BBF77-165A-44F9-1BC1-6C52A4C32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5" y="4931832"/>
            <a:ext cx="61849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5826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Predictive Modeling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124373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Metrics: Bayesian Information Criterion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BIC balances model performance (SSE) and complexity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Favors lower complexity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This is calculated on the test data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𝐁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𝐈𝐂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𝑺𝑺𝑬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𝒍𝒏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b="1" dirty="0"/>
              </a:p>
            </p:txBody>
          </p:sp>
        </mc:Choice>
        <mc:Fallback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7FE8CC3-E1EF-7888-5B54-A20ED13F2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325" y="3991970"/>
            <a:ext cx="6184900" cy="776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678E2030-9459-93EB-5D13-D5EFB0CAC7E8}"/>
              </a:ext>
            </a:extLst>
          </p:cNvPr>
          <p:cNvSpPr/>
          <p:nvPr/>
        </p:nvSpPr>
        <p:spPr>
          <a:xfrm>
            <a:off x="339634" y="752739"/>
            <a:ext cx="482600" cy="55033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A46957-3392-F1BE-BDD9-CE08E6BF8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25" y="4892675"/>
            <a:ext cx="6184900" cy="161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19192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C1F709-5630-164B-4313-427959AEF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95" y="2014393"/>
            <a:ext cx="2011765" cy="4466649"/>
          </a:xfrm>
          <a:prstGeom prst="rect">
            <a:avLst/>
          </a:prstGeom>
        </p:spPr>
      </p:pic>
      <p:pic>
        <p:nvPicPr>
          <p:cNvPr id="8" name="Picture 2" descr="Real Estate Rain Sticker by Triplemint for iOS &amp; Android | GIPHY">
            <a:extLst>
              <a:ext uri="{FF2B5EF4-FFF2-40B4-BE49-F238E27FC236}">
                <a16:creationId xmlns:a16="http://schemas.microsoft.com/office/drawing/2014/main" id="{0CD24792-238A-DA84-49FA-49646E13D08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062" y="1393779"/>
            <a:ext cx="2853938" cy="285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435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2F1B2D-861B-F0B2-DAF5-7309C2748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723" y="1928102"/>
            <a:ext cx="8668749" cy="12257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2C07944-64EF-F312-C63D-395943883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614" y="4817541"/>
            <a:ext cx="7037372" cy="109802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2FEC323-AF27-A8E0-17DB-C829A4A00DBE}"/>
              </a:ext>
            </a:extLst>
          </p:cNvPr>
          <p:cNvCxnSpPr>
            <a:cxnSpLocks/>
            <a:endCxn id="21" idx="0"/>
          </p:cNvCxnSpPr>
          <p:nvPr/>
        </p:nvCxnSpPr>
        <p:spPr>
          <a:xfrm flipH="1">
            <a:off x="7403300" y="2680611"/>
            <a:ext cx="1114246" cy="2259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6BC47-7391-A355-D0B4-61CC97730839}"/>
              </a:ext>
            </a:extLst>
          </p:cNvPr>
          <p:cNvSpPr/>
          <p:nvPr/>
        </p:nvSpPr>
        <p:spPr>
          <a:xfrm>
            <a:off x="6952696" y="4940360"/>
            <a:ext cx="9012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70%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8269AA-263F-E538-A9BE-D7C2C9023C6F}"/>
              </a:ext>
            </a:extLst>
          </p:cNvPr>
          <p:cNvSpPr/>
          <p:nvPr/>
        </p:nvSpPr>
        <p:spPr>
          <a:xfrm>
            <a:off x="9974479" y="4926247"/>
            <a:ext cx="90120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457200" fontAlgn="base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3200" b="1" kern="1200" dirty="0">
                <a:ln w="22225">
                  <a:solidFill>
                    <a:srgbClr val="BE0A2A"/>
                  </a:solidFill>
                  <a:prstDash val="solid"/>
                </a:ln>
                <a:solidFill>
                  <a:srgbClr val="BE0A2A">
                    <a:lumMod val="40000"/>
                    <a:lumOff val="60000"/>
                  </a:srgbClr>
                </a:solidFill>
                <a:latin typeface="Calibri" pitchFamily="34" charset="0"/>
                <a:ea typeface="MS PGothic" pitchFamily="34" charset="-128"/>
                <a:cs typeface="+mn-cs"/>
              </a:rPr>
              <a:t>30%</a:t>
            </a:r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15530559-21F4-41AE-163D-308CDB480714}"/>
              </a:ext>
            </a:extLst>
          </p:cNvPr>
          <p:cNvCxnSpPr>
            <a:cxnSpLocks/>
            <a:endCxn id="19" idx="1"/>
          </p:cNvCxnSpPr>
          <p:nvPr/>
        </p:nvCxnSpPr>
        <p:spPr>
          <a:xfrm rot="16200000" flipH="1">
            <a:off x="2270850" y="3752789"/>
            <a:ext cx="2668619" cy="55891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3BE3A41E-6C20-BC88-454C-017FDE08B47F}"/>
              </a:ext>
            </a:extLst>
          </p:cNvPr>
          <p:cNvCxnSpPr>
            <a:endCxn id="22" idx="3"/>
          </p:cNvCxnSpPr>
          <p:nvPr/>
        </p:nvCxnSpPr>
        <p:spPr>
          <a:xfrm>
            <a:off x="6180961" y="2962160"/>
            <a:ext cx="4694727" cy="2256475"/>
          </a:xfrm>
          <a:prstGeom prst="bentConnector3">
            <a:avLst>
              <a:gd name="adj1" fmla="val 10486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74" y="1959275"/>
            <a:ext cx="2055562" cy="459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010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1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477EDA-D5FE-4CDF-8F0C-879114C2A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4190" y="1649124"/>
            <a:ext cx="7759772" cy="43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395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Umbrellas Model 2</a:t>
            </a:r>
            <a:endParaRPr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52C8A0-7026-ABB6-A8A9-A63FC18B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24" y="1690688"/>
            <a:ext cx="2055562" cy="45910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33C1F4-607D-CBB2-BF41-2DBB28A34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1271" y="1690688"/>
            <a:ext cx="7885610" cy="43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19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Calculating Metrics on Test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78D392-BFF6-C085-0699-3A16F1001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509" y="2717998"/>
            <a:ext cx="7772400" cy="2547944"/>
          </a:xfrm>
          <a:prstGeom prst="rect">
            <a:avLst/>
          </a:prstGeom>
        </p:spPr>
      </p:pic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9767AFB2-5AC0-1909-9CCF-92CC0BF0D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Using multiple metrics can help select best model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714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Evaluating Model Performance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28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Example: Calculating Metrics on Test</a:t>
            </a:r>
            <a:endParaRPr dirty="0"/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9767AFB2-5AC0-1909-9CCF-92CC0BF0DE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compare the metrics calculated on the test set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This results in an estimated performance of models on new data</a:t>
            </a:r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  <a:p>
            <a:pPr marL="0" indent="0">
              <a:spcBef>
                <a:spcPts val="0"/>
              </a:spcBef>
              <a:buSzPts val="2800"/>
              <a:buNone/>
              <a:tabLst>
                <a:tab pos="0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223A45-7C41-36B0-F783-B7BB10994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88130"/>
            <a:ext cx="9552091" cy="189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59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Explanatory (Descriptive)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Aim to understand and interpret the underlying relationships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Help explain why or how something happens.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Emphasis on model interpretability.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Performance is measured by goodness of fit metrics</a:t>
            </a:r>
          </a:p>
        </p:txBody>
      </p:sp>
      <p:pic>
        <p:nvPicPr>
          <p:cNvPr id="1026" name="Picture 2" descr="Scatter plot with regression line or curve in R, scatter plot">
            <a:extLst>
              <a:ext uri="{FF2B5EF4-FFF2-40B4-BE49-F238E27FC236}">
                <a16:creationId xmlns:a16="http://schemas.microsoft.com/office/drawing/2014/main" id="{CDAEE2ED-89B2-DDBD-5435-401D952A3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398"/>
            <a:ext cx="4075953" cy="30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Predictive Models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Aim to make accurate predictions about future or unseen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Focus on the accuracy of predictions rather than relationships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Emphasis on prediction accuracy.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Often use more complex models</a:t>
            </a:r>
          </a:p>
        </p:txBody>
      </p:sp>
      <p:pic>
        <p:nvPicPr>
          <p:cNvPr id="3074" name="Picture 2" descr="Time-Series Forecasting: Predicting Stock Prices Using Facebook's Prophet  Model | by Serafeim Loukas, PhD | Towards AI">
            <a:extLst>
              <a:ext uri="{FF2B5EF4-FFF2-40B4-BE49-F238E27FC236}">
                <a16:creationId xmlns:a16="http://schemas.microsoft.com/office/drawing/2014/main" id="{48459C95-E92F-30BA-3B93-5E9DEA9C3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0013"/>
            <a:ext cx="4884831" cy="295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68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Evaluating Model Performance</a:t>
            </a:r>
            <a:endParaRPr dirty="0"/>
          </a:p>
        </p:txBody>
      </p:sp>
      <p:pic>
        <p:nvPicPr>
          <p:cNvPr id="1026" name="Picture 2" descr="Anatomy of Predictive Analytics in Email Marketing Part 2">
            <a:extLst>
              <a:ext uri="{FF2B5EF4-FFF2-40B4-BE49-F238E27FC236}">
                <a16:creationId xmlns:a16="http://schemas.microsoft.com/office/drawing/2014/main" id="{350A6EC2-10CC-484D-8FC1-D0BD545F3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38" y="4411154"/>
            <a:ext cx="3128790" cy="131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157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Adequacy (Goodness of Fit)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251;p1">
                <a:extLst>
                  <a:ext uri="{FF2B5EF4-FFF2-40B4-BE49-F238E27FC236}">
                    <a16:creationId xmlns:a16="http://schemas.microsoft.com/office/drawing/2014/main" id="{7DD92781-2C24-4FEB-93F8-2ABBC0412AF6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well does the model fit the data used.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Adj-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b="1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F-Statistic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Hypothesis tests for individual slopes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Hypothesis test for overall model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Model Assumptions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  <a:tabLst>
                    <a:tab pos="0" algn="l"/>
                  </a:tabLst>
                </a:pPr>
                <a:endParaRPr lang="en-US" dirty="0"/>
              </a:p>
            </p:txBody>
          </p:sp>
        </mc:Choice>
        <mc:Fallback>
          <p:sp>
            <p:nvSpPr>
              <p:cNvPr id="5" name="Google Shape;251;p1">
                <a:extLst>
                  <a:ext uri="{FF2B5EF4-FFF2-40B4-BE49-F238E27FC236}">
                    <a16:creationId xmlns:a16="http://schemas.microsoft.com/office/drawing/2014/main" id="{7DD92781-2C24-4FEB-93F8-2ABBC0412AF6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9F405D0-BF55-E22A-D2E8-6A5A552D58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437" y="2488633"/>
            <a:ext cx="4633396" cy="398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7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overfitting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9F6CF9-1BAB-552A-71D2-55E9AD2793FE}"/>
              </a:ext>
            </a:extLst>
          </p:cNvPr>
          <p:cNvGrpSpPr/>
          <p:nvPr/>
        </p:nvGrpSpPr>
        <p:grpSpPr>
          <a:xfrm>
            <a:off x="278167" y="2987330"/>
            <a:ext cx="6231689" cy="3305922"/>
            <a:chOff x="711796" y="3186953"/>
            <a:chExt cx="6231689" cy="33059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6DB672F-D647-4898-805A-1DEB166DB649}"/>
                </a:ext>
              </a:extLst>
            </p:cNvPr>
            <p:cNvGrpSpPr/>
            <p:nvPr/>
          </p:nvGrpSpPr>
          <p:grpSpPr>
            <a:xfrm>
              <a:off x="838200" y="3258528"/>
              <a:ext cx="6105285" cy="3234347"/>
              <a:chOff x="838200" y="3258528"/>
              <a:chExt cx="6105285" cy="3234347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6EA659-B145-0C69-00B7-4DE81AAE4A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8200" y="3258528"/>
                <a:ext cx="6105285" cy="3234347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01BBDAC-91DC-D0B4-E514-71B92EC156DA}"/>
                  </a:ext>
                </a:extLst>
              </p:cNvPr>
              <p:cNvSpPr/>
              <p:nvPr/>
            </p:nvSpPr>
            <p:spPr>
              <a:xfrm>
                <a:off x="4529667" y="4368800"/>
                <a:ext cx="1981200" cy="711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410AF2C-6C44-42C9-7AA4-737026A65619}"/>
                </a:ext>
              </a:extLst>
            </p:cNvPr>
            <p:cNvSpPr/>
            <p:nvPr/>
          </p:nvSpPr>
          <p:spPr>
            <a:xfrm>
              <a:off x="5507915" y="5884433"/>
              <a:ext cx="1435570" cy="4840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2601ED6-50BA-66BD-F7C1-984C124944F3}"/>
                </a:ext>
              </a:extLst>
            </p:cNvPr>
            <p:cNvSpPr/>
            <p:nvPr/>
          </p:nvSpPr>
          <p:spPr>
            <a:xfrm>
              <a:off x="711796" y="3186953"/>
              <a:ext cx="1601097" cy="4840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48341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Overfitting vs Underfitting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3441DF42-79A9-C7E1-5F2D-4029842C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0"/>
            <a:ext cx="11075633" cy="4268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Overfitting</a:t>
            </a:r>
            <a:r>
              <a:rPr lang="en-US" b="1" dirty="0"/>
              <a:t>: </a:t>
            </a:r>
            <a:r>
              <a:rPr lang="en-US" dirty="0"/>
              <a:t>occurs when a model is too closely fit to the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u="sng" dirty="0"/>
              <a:t>Underfitting</a:t>
            </a:r>
            <a:r>
              <a:rPr lang="en-US" b="1" dirty="0"/>
              <a:t>: </a:t>
            </a:r>
            <a:r>
              <a:rPr lang="en-US" dirty="0"/>
              <a:t>occurs when a model is not sufficient to fit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88EB-9817-4DD3-8FB1-C94D678A8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75" y="3081867"/>
            <a:ext cx="8361111" cy="33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7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Model Validity (Goodness of Fit) </a:t>
            </a:r>
            <a:endParaRPr dirty="0"/>
          </a:p>
        </p:txBody>
      </p:sp>
      <p:sp>
        <p:nvSpPr>
          <p:cNvPr id="5" name="Google Shape;251;p1">
            <a:extLst>
              <a:ext uri="{FF2B5EF4-FFF2-40B4-BE49-F238E27FC236}">
                <a16:creationId xmlns:a16="http://schemas.microsoft.com/office/drawing/2014/main" id="{7DD92781-2C24-4FEB-93F8-2ABBC0412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How well does the model fit in practice (new data)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Goes beyond validity metrics.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are concerned on extrapolation</a:t>
            </a:r>
          </a:p>
        </p:txBody>
      </p:sp>
      <p:pic>
        <p:nvPicPr>
          <p:cNvPr id="2" name="Picture 1" descr="05_01">
            <a:extLst>
              <a:ext uri="{FF2B5EF4-FFF2-40B4-BE49-F238E27FC236}">
                <a16:creationId xmlns:a16="http://schemas.microsoft.com/office/drawing/2014/main" id="{FA9923B4-1CA7-4208-5627-35C30B5B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1" y="3103764"/>
            <a:ext cx="7030616" cy="337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29512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Custom 1">
      <a:dk1>
        <a:srgbClr val="006971"/>
      </a:dk1>
      <a:lt1>
        <a:sysClr val="window" lastClr="FFFFFF"/>
      </a:lt1>
      <a:dk2>
        <a:srgbClr val="9F0927"/>
      </a:dk2>
      <a:lt2>
        <a:srgbClr val="FFFEEF"/>
      </a:lt2>
      <a:accent1>
        <a:srgbClr val="006971"/>
      </a:accent1>
      <a:accent2>
        <a:srgbClr val="BE0A2A"/>
      </a:accent2>
      <a:accent3>
        <a:srgbClr val="F0CC3F"/>
      </a:accent3>
      <a:accent4>
        <a:srgbClr val="A7C784"/>
      </a:accent4>
      <a:accent5>
        <a:srgbClr val="D84725"/>
      </a:accent5>
      <a:accent6>
        <a:srgbClr val="008088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13784</TotalTime>
  <Words>776</Words>
  <Application>Microsoft Macintosh PowerPoint</Application>
  <PresentationFormat>Widescreen</PresentationFormat>
  <Paragraphs>110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Wingdings</vt:lpstr>
      <vt:lpstr>Roboto Slab</vt:lpstr>
      <vt:lpstr>Lato Light</vt:lpstr>
      <vt:lpstr>Arial</vt:lpstr>
      <vt:lpstr>Lato</vt:lpstr>
      <vt:lpstr>Cambria Math</vt:lpstr>
      <vt:lpstr>Calibri</vt:lpstr>
      <vt:lpstr>Office Theme</vt:lpstr>
      <vt:lpstr>Custom Design</vt:lpstr>
      <vt:lpstr>Module 5</vt:lpstr>
      <vt:lpstr>Predictive Modeling</vt:lpstr>
      <vt:lpstr>Explanatory (Descriptive) Models </vt:lpstr>
      <vt:lpstr>Predictive Models </vt:lpstr>
      <vt:lpstr>Evaluating Model Performance</vt:lpstr>
      <vt:lpstr>Model Adequacy (Goodness of Fit) </vt:lpstr>
      <vt:lpstr>Model Validity (Goodness of Fit) </vt:lpstr>
      <vt:lpstr>Overfitting vs Underfitting</vt:lpstr>
      <vt:lpstr>Model Validity (Goodness of Fit) </vt:lpstr>
      <vt:lpstr>Model Validity (Goodness of Fit) </vt:lpstr>
      <vt:lpstr>Model Validity </vt:lpstr>
      <vt:lpstr>Train/Test Split to Measure Performance</vt:lpstr>
      <vt:lpstr>k-Fold Cross-Validation</vt:lpstr>
      <vt:lpstr>Metrics: Mean Squared Error (MSE)</vt:lpstr>
      <vt:lpstr>Metrics: Root Mean Squared Error (RMSE)</vt:lpstr>
      <vt:lpstr>Metrics: Mean Absolute Error (MAE)</vt:lpstr>
      <vt:lpstr>Metrics: R2</vt:lpstr>
      <vt:lpstr>Metrics: Complexity</vt:lpstr>
      <vt:lpstr>Metrics: Akaike Information Criterion</vt:lpstr>
      <vt:lpstr>Metrics: Bayesian Information Criterion</vt:lpstr>
      <vt:lpstr>Example: Umbrellas</vt:lpstr>
      <vt:lpstr>Example: Umbrellas</vt:lpstr>
      <vt:lpstr>Example: Umbrellas Model 1</vt:lpstr>
      <vt:lpstr>Example: Umbrellas Model 2</vt:lpstr>
      <vt:lpstr>Example: Calculating Metrics on Test</vt:lpstr>
      <vt:lpstr>Evaluating Model Performance</vt:lpstr>
      <vt:lpstr>Example: Calculating Metrics on 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250</cp:revision>
  <dcterms:modified xsi:type="dcterms:W3CDTF">2024-07-20T22:16:54Z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